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0" r:id="rId2"/>
    <p:sldId id="261" r:id="rId3"/>
    <p:sldId id="259" r:id="rId4"/>
    <p:sldId id="262" r:id="rId5"/>
    <p:sldId id="258" r:id="rId6"/>
    <p:sldId id="263" r:id="rId7"/>
    <p:sldId id="264" r:id="rId8"/>
    <p:sldId id="265" r:id="rId9"/>
    <p:sldId id="267" r:id="rId10"/>
    <p:sldId id="269" r:id="rId11"/>
    <p:sldId id="268" r:id="rId12"/>
    <p:sldId id="266" r:id="rId1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23C36-D3BB-4242-8498-7BFFEEF77D11}" type="datetimeFigureOut">
              <a:rPr lang="da-DK" smtClean="0"/>
              <a:t>21-10-2025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12C7BB-784C-458C-9D44-C94DD8898B7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12112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By, Land og Kultur, januar 2018</a:t>
            </a:r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A76BD615-91B1-45BD-B007-349385FF9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50" y="185738"/>
            <a:ext cx="1313980" cy="87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656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/>
              <a:t>By, Land og Kultur, januar 2018</a:t>
            </a: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89044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/>
              <a:t>By, Land og Kultur, januar 2018</a:t>
            </a: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1024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By, Land og Kultur, januar 2018</a:t>
            </a:r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F763CEA8-6F18-4F3E-B686-B9EB829363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50" y="185738"/>
            <a:ext cx="1313980" cy="87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975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/>
              <a:t>By, Land og Kultur, januar 2018</a:t>
            </a: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9392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/>
              <a:t>By, Land og Kultur, januar 2018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98372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/>
              <a:t>By, Land og Kultur, januar 2018</a:t>
            </a:r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99575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/>
              <a:t>By, Land og Kultur, januar 2018</a:t>
            </a:r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38665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/>
              <a:t>By, Land og Kultur, januar 2018</a:t>
            </a:r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968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/>
              <a:t>By, Land og Kultur, januar 2018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7686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a-DK"/>
              <a:t>By, Land og Kultur, januar 2018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31236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a-DK"/>
              <a:t>By, Land og Kultur, januar 2018</a:t>
            </a: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3D728-1E29-4F8E-AEBE-DC39CECD6CB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6606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dk-gbc.dk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DGNB – bæredygtighedscertificering Årslev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Kendskab til opgaven midt juli 2020</a:t>
            </a:r>
          </a:p>
          <a:p>
            <a:pPr marL="0" indent="0">
              <a:buNone/>
            </a:pPr>
            <a:r>
              <a:rPr lang="da-DK" dirty="0"/>
              <a:t>	Det første byområde der skulle certificeres på Fyn.</a:t>
            </a:r>
          </a:p>
          <a:p>
            <a:r>
              <a:rPr lang="da-DK" dirty="0"/>
              <a:t>Opstart ultimo august 2020</a:t>
            </a:r>
          </a:p>
          <a:p>
            <a:pPr marL="0" indent="0">
              <a:buNone/>
            </a:pPr>
            <a:r>
              <a:rPr lang="da-DK" dirty="0"/>
              <a:t>	Et samarbejde med Rambøll, der har afleveret det første projekt i 	Danmark med DGNB certificering af byområder</a:t>
            </a:r>
          </a:p>
          <a:p>
            <a:r>
              <a:rPr lang="da-DK" dirty="0"/>
              <a:t>Plancertificering af byområdet i Årslev opnår DGNB certificering Guld, primo november 2021</a:t>
            </a:r>
          </a:p>
          <a:p>
            <a:r>
              <a:rPr lang="da-DK" dirty="0"/>
              <a:t>Midtvejscertificering afleveret primo oktober 2025</a:t>
            </a:r>
          </a:p>
          <a:p>
            <a:endParaRPr lang="da-DK" dirty="0"/>
          </a:p>
          <a:p>
            <a:pPr marL="0" indent="0">
              <a:buNone/>
            </a:pPr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73D2AC5-16AA-4310-949E-0F52E1DC9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By, Land og Kultur, </a:t>
            </a:r>
            <a:r>
              <a:rPr lang="da-DK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oktober</a:t>
            </a:r>
            <a:r>
              <a:rPr kumimoji="0" lang="da-DK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4053217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352088-2069-2E9E-C13F-79FB848C7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Digitalisering midtvejs</a:t>
            </a:r>
          </a:p>
        </p:txBody>
      </p:sp>
      <p:pic>
        <p:nvPicPr>
          <p:cNvPr id="6" name="Pladsholder til indhold 5">
            <a:extLst>
              <a:ext uri="{FF2B5EF4-FFF2-40B4-BE49-F238E27FC236}">
                <a16:creationId xmlns:a16="http://schemas.microsoft.com/office/drawing/2014/main" id="{FF43F526-FC3C-AD25-9FB9-18EBECD13F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48627" y="1825625"/>
            <a:ext cx="7294745" cy="4351338"/>
          </a:xfrm>
          <a:prstGeom prst="rect">
            <a:avLst/>
          </a:prstGeom>
        </p:spPr>
      </p:pic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16D0072-9938-2A49-6AB3-654FD2FF8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r>
              <a:rPr lang="da-DK" dirty="0">
                <a:solidFill>
                  <a:prstClr val="black">
                    <a:tint val="75000"/>
                  </a:prstClr>
                </a:solidFill>
              </a:rPr>
              <a:t>By, Land og Kultur, oktober 2025</a:t>
            </a:r>
          </a:p>
        </p:txBody>
      </p:sp>
    </p:spTree>
    <p:extLst>
      <p:ext uri="{BB962C8B-B14F-4D97-AF65-F5344CB8AC3E}">
        <p14:creationId xmlns:p14="http://schemas.microsoft.com/office/powerpoint/2010/main" val="3591261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66ED32-42CE-8DA2-C3F7-D7715D681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Opgørelse af bebygget areal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1A8A6CA-355F-D938-864E-1816AF2ED8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Eksisterende var 20000 etage kvadratmeter</a:t>
            </a:r>
          </a:p>
          <a:p>
            <a:r>
              <a:rPr lang="da-DK" dirty="0"/>
              <a:t>Fremtiden bliver 56000 etage kvadratmeter</a:t>
            </a:r>
          </a:p>
          <a:p>
            <a:endParaRPr lang="da-DK" dirty="0"/>
          </a:p>
          <a:p>
            <a:r>
              <a:rPr lang="da-DK" dirty="0"/>
              <a:t>Midtvejs er der 32000 etage kvadratmeter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B613371-7A6A-B03D-7607-1B3FF74A7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r>
              <a:rPr lang="da-DK" dirty="0">
                <a:solidFill>
                  <a:prstClr val="black">
                    <a:tint val="75000"/>
                  </a:prstClr>
                </a:solidFill>
              </a:rPr>
              <a:t>By, Land og Kultur, oktober 2025</a:t>
            </a:r>
          </a:p>
        </p:txBody>
      </p:sp>
    </p:spTree>
    <p:extLst>
      <p:ext uri="{BB962C8B-B14F-4D97-AF65-F5344CB8AC3E}">
        <p14:creationId xmlns:p14="http://schemas.microsoft.com/office/powerpoint/2010/main" val="240721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8341DD-1328-4DCF-83F4-8580CF29D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Spørgsmål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8D2CD2B-E9E6-41F0-BA4C-6A5C254F7D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DDB5BD4-574C-496E-8E15-9EEC11F90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r>
              <a:rPr lang="da-DK" dirty="0">
                <a:solidFill>
                  <a:prstClr val="black">
                    <a:tint val="75000"/>
                  </a:prstClr>
                </a:solidFill>
              </a:rPr>
              <a:t>By, Land og Kultur, oktober 2025</a:t>
            </a:r>
          </a:p>
        </p:txBody>
      </p:sp>
    </p:spTree>
    <p:extLst>
      <p:ext uri="{BB962C8B-B14F-4D97-AF65-F5344CB8AC3E}">
        <p14:creationId xmlns:p14="http://schemas.microsoft.com/office/powerpoint/2010/main" val="3898013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Fakta om DGNB for byområder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b="1" dirty="0"/>
              <a:t>D</a:t>
            </a:r>
            <a:r>
              <a:rPr lang="da-DK" dirty="0"/>
              <a:t>eutsche </a:t>
            </a:r>
            <a:r>
              <a:rPr lang="da-DK" b="1" dirty="0" err="1"/>
              <a:t>G</a:t>
            </a:r>
            <a:r>
              <a:rPr lang="da-DK" dirty="0" err="1"/>
              <a:t>esellschaft</a:t>
            </a:r>
            <a:r>
              <a:rPr lang="da-DK" dirty="0"/>
              <a:t> </a:t>
            </a:r>
            <a:r>
              <a:rPr lang="da-DK" dirty="0" err="1"/>
              <a:t>für</a:t>
            </a:r>
            <a:r>
              <a:rPr lang="da-DK" dirty="0"/>
              <a:t> </a:t>
            </a:r>
            <a:r>
              <a:rPr lang="da-DK" b="1" dirty="0" err="1"/>
              <a:t>N</a:t>
            </a:r>
            <a:r>
              <a:rPr lang="da-DK" dirty="0" err="1"/>
              <a:t>achhaltiges</a:t>
            </a:r>
            <a:r>
              <a:rPr lang="da-DK" dirty="0"/>
              <a:t> </a:t>
            </a:r>
            <a:r>
              <a:rPr lang="da-DK" b="1" dirty="0" err="1"/>
              <a:t>B</a:t>
            </a:r>
            <a:r>
              <a:rPr lang="da-DK" dirty="0" err="1"/>
              <a:t>auen</a:t>
            </a:r>
            <a:r>
              <a:rPr lang="da-DK" dirty="0"/>
              <a:t>, deraf DGNB, er oprindeligt en tysk bæredygtighedscertificering til at måle og dokumentere bæredygtighed i byggeri. Standarden er oversat til dansk og tilpasset danske forhold.</a:t>
            </a:r>
            <a:br>
              <a:rPr lang="da-DK" dirty="0"/>
            </a:br>
            <a:br>
              <a:rPr lang="da-DK" dirty="0"/>
            </a:br>
            <a:r>
              <a:rPr lang="da-DK" dirty="0"/>
              <a:t>DGNB for byområder består af en samling kriterier og herunder en række underkriterier, der tilsammen benyttes til at evaluere byområdet. Kriterierne er inddelt i fem temaer: Proceskvalitet, Miljømæssig Kvalitet, Økonomisk Kvalitet, Sociokulturel og Funktionel kvalitet og Teknisk Kvalitet.</a:t>
            </a:r>
            <a:br>
              <a:rPr lang="da-DK" dirty="0"/>
            </a:br>
            <a:br>
              <a:rPr lang="da-DK" dirty="0"/>
            </a:br>
            <a:r>
              <a:rPr lang="da-DK" dirty="0"/>
              <a:t>Udvikling af byområder tager typisk flere år. Derfor kan et byområde certificeres i tre faser, der afspejler byområdets udvikling. De tre faser er Plancertificering, Midtvejscertificering og Endelig Certificering. (Kilde: </a:t>
            </a:r>
            <a:r>
              <a:rPr lang="da-DK" u="sng" dirty="0">
                <a:hlinkClick r:id="rId2"/>
              </a:rPr>
              <a:t>dk-gbc.dk</a:t>
            </a:r>
            <a:r>
              <a:rPr lang="da-DK" dirty="0"/>
              <a:t>)</a:t>
            </a:r>
          </a:p>
          <a:p>
            <a:endParaRPr lang="da-DK" dirty="0"/>
          </a:p>
          <a:p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73D2AC5-16AA-4310-949E-0F52E1DC9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r>
              <a:rPr lang="da-DK" dirty="0">
                <a:solidFill>
                  <a:prstClr val="black">
                    <a:tint val="75000"/>
                  </a:prstClr>
                </a:solidFill>
              </a:rPr>
              <a:t>By, Land og Kultur, oktober 2025</a:t>
            </a:r>
          </a:p>
        </p:txBody>
      </p:sp>
    </p:spTree>
    <p:extLst>
      <p:ext uri="{BB962C8B-B14F-4D97-AF65-F5344CB8AC3E}">
        <p14:creationId xmlns:p14="http://schemas.microsoft.com/office/powerpoint/2010/main" val="3058308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Bæredygtighed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1CAC9AE-E826-4188-A67C-5E03ADC49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r>
              <a:rPr lang="da-DK" dirty="0">
                <a:solidFill>
                  <a:prstClr val="black">
                    <a:tint val="75000"/>
                  </a:prstClr>
                </a:solidFill>
              </a:rPr>
              <a:t>By, Land og Kultur, oktober 2025</a:t>
            </a:r>
          </a:p>
        </p:txBody>
      </p:sp>
      <p:sp>
        <p:nvSpPr>
          <p:cNvPr id="7" name="Pladsholder til indhold 6">
            <a:extLst>
              <a:ext uri="{FF2B5EF4-FFF2-40B4-BE49-F238E27FC236}">
                <a16:creationId xmlns:a16="http://schemas.microsoft.com/office/drawing/2014/main" id="{463B0C55-3FC2-4FB8-BB01-3314ECB454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a-DK" dirty="0"/>
              <a:t>Bæredygtighed er helt centralt i udviklingen af Årslev. Det betyder bl.a. at alle boliger og områder i byudviklingen som minimum skal opnå guld i DGNB-certificering.</a:t>
            </a:r>
          </a:p>
          <a:p>
            <a:r>
              <a:rPr lang="da-DK" dirty="0"/>
              <a:t>Udviklingen af Årslev rummer etablering af en ny bæredygtig by del og et moderne bycentrum. </a:t>
            </a:r>
          </a:p>
          <a:p>
            <a:r>
              <a:rPr lang="da-DK" dirty="0"/>
              <a:t>Udvikling af bycentrum og bydel tager desuden afsæt i et koncept om cirkulær økonomi, hvor genbrug og genanvendelse tænkes ind. Vi har derfor også fokus på up- og </a:t>
            </a:r>
            <a:r>
              <a:rPr lang="da-DK" dirty="0" err="1"/>
              <a:t>recyklede</a:t>
            </a:r>
            <a:r>
              <a:rPr lang="da-DK" dirty="0"/>
              <a:t> materialer som alternativ til nye materialer. </a:t>
            </a:r>
          </a:p>
          <a:p>
            <a:r>
              <a:rPr lang="da-DK" dirty="0"/>
              <a:t>Regnvand i byens våde områder samles i regnvandssøer og skaber et rekreativt byområde for byens indbyggere.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28329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C27914-A6EE-43FB-A81B-D7461EE86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Projektområdet der skal DGNB certificeres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4B73B171-956A-456C-8F3C-C54D4FBFD2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867" y="1374281"/>
            <a:ext cx="8296575" cy="4802682"/>
          </a:xfrm>
          <a:prstGeom prst="rect">
            <a:avLst/>
          </a:prstGeom>
        </p:spPr>
      </p:pic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C9BE2FA-D1D4-4130-BECA-1ACE983D4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r>
              <a:rPr lang="da-DK" dirty="0">
                <a:solidFill>
                  <a:prstClr val="black">
                    <a:tint val="75000"/>
                  </a:prstClr>
                </a:solidFill>
              </a:rPr>
              <a:t>By, Land og Kultur, oktober 2025</a:t>
            </a:r>
          </a:p>
        </p:txBody>
      </p:sp>
    </p:spTree>
    <p:extLst>
      <p:ext uri="{BB962C8B-B14F-4D97-AF65-F5344CB8AC3E}">
        <p14:creationId xmlns:p14="http://schemas.microsoft.com/office/powerpoint/2010/main" val="2396967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Hvad går GIS opgaven ud på i projektet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Registrering af arealet (eksisterende). Hvordan så det ud før projektet. 	Den del tog Patrick sig af.</a:t>
            </a:r>
          </a:p>
          <a:p>
            <a:r>
              <a:rPr lang="da-DK" dirty="0"/>
              <a:t>Registrering af arealet (fremtiden), hvordan ser det ud efter at projektet er gennemført. </a:t>
            </a:r>
          </a:p>
          <a:p>
            <a:pPr marL="0" indent="0">
              <a:buNone/>
            </a:pPr>
            <a:r>
              <a:rPr lang="da-DK" dirty="0"/>
              <a:t>	Den del tog jeg mig af.</a:t>
            </a:r>
          </a:p>
          <a:p>
            <a:r>
              <a:rPr lang="da-DK" dirty="0"/>
              <a:t>Registrering af arealet (midtvejs). Hvor langt er vi nu.</a:t>
            </a:r>
          </a:p>
          <a:p>
            <a:pPr marL="0" indent="0">
              <a:buNone/>
            </a:pPr>
            <a:r>
              <a:rPr lang="da-DK" dirty="0"/>
              <a:t>	Den del har jeg taget mig af</a:t>
            </a:r>
          </a:p>
          <a:p>
            <a:pPr marL="0" indent="0">
              <a:buNone/>
            </a:pP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1CAC9AE-E826-4188-A67C-5E03ADC49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r>
              <a:rPr lang="da-DK" dirty="0">
                <a:solidFill>
                  <a:prstClr val="black">
                    <a:tint val="75000"/>
                  </a:prstClr>
                </a:solidFill>
              </a:rPr>
              <a:t>By, Land og Kultur, oktober 2025</a:t>
            </a:r>
          </a:p>
        </p:txBody>
      </p:sp>
    </p:spTree>
    <p:extLst>
      <p:ext uri="{BB962C8B-B14F-4D97-AF65-F5344CB8AC3E}">
        <p14:creationId xmlns:p14="http://schemas.microsoft.com/office/powerpoint/2010/main" val="3126565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B25A25-DB5C-4398-A54E-2768C8965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Først fladedigitalisering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217C7405-C9CB-4559-8F55-7B92AA457C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3739" y="1794932"/>
            <a:ext cx="4620853" cy="3513315"/>
          </a:xfrm>
          <a:prstGeom prst="rect">
            <a:avLst/>
          </a:prstGeom>
        </p:spPr>
      </p:pic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A058735-0B82-4ED4-BFEE-F60F3F03D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r>
              <a:rPr lang="da-DK" dirty="0">
                <a:solidFill>
                  <a:prstClr val="black">
                    <a:tint val="75000"/>
                  </a:prstClr>
                </a:solidFill>
              </a:rPr>
              <a:t>By, Land og Kultur, oktober 2025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FEE394F3-9E7E-4E7F-9092-5F5A9C24FFA2}"/>
              </a:ext>
            </a:extLst>
          </p:cNvPr>
          <p:cNvSpPr txBox="1"/>
          <p:nvPr/>
        </p:nvSpPr>
        <p:spPr>
          <a:xfrm>
            <a:off x="838200" y="5712178"/>
            <a:ext cx="8576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Arkitektens plantegning  				Resultatet af digitalisering</a:t>
            </a:r>
          </a:p>
        </p:txBody>
      </p:sp>
      <p:pic>
        <p:nvPicPr>
          <p:cNvPr id="8" name="Billede 7">
            <a:extLst>
              <a:ext uri="{FF2B5EF4-FFF2-40B4-BE49-F238E27FC236}">
                <a16:creationId xmlns:a16="http://schemas.microsoft.com/office/drawing/2014/main" id="{B16FF2D7-D66C-47A8-A7AE-67826A515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954" y="1794932"/>
            <a:ext cx="4676654" cy="369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737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9A618A-4CFC-47D8-A8B0-8F395E1ED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Tilføjelse af attributter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E5BD449-92BD-43C6-B65B-AFD09558CB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Byudviklingsareal</a:t>
            </a:r>
          </a:p>
          <a:p>
            <a:r>
              <a:rPr lang="da-DK" dirty="0"/>
              <a:t>Bygninger i byområder</a:t>
            </a:r>
          </a:p>
          <a:p>
            <a:r>
              <a:rPr lang="da-DK" dirty="0"/>
              <a:t>Diversitetsgrad</a:t>
            </a:r>
          </a:p>
          <a:p>
            <a:r>
              <a:rPr lang="da-DK" dirty="0"/>
              <a:t>Biofaktorareal</a:t>
            </a:r>
          </a:p>
          <a:p>
            <a:r>
              <a:rPr lang="da-DK" dirty="0" err="1"/>
              <a:t>Brownfield</a:t>
            </a:r>
            <a:endParaRPr lang="da-DK" dirty="0"/>
          </a:p>
          <a:p>
            <a:r>
              <a:rPr lang="da-DK" dirty="0"/>
              <a:t>Ejerform</a:t>
            </a:r>
          </a:p>
          <a:p>
            <a:endParaRPr lang="da-DK" dirty="0"/>
          </a:p>
          <a:p>
            <a:r>
              <a:rPr lang="da-DK" dirty="0"/>
              <a:t>Nærhed (branchegrupper) afstandsberegning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2508840-701B-4F91-8365-EA37ADA25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r>
              <a:rPr lang="da-DK" dirty="0">
                <a:solidFill>
                  <a:prstClr val="black">
                    <a:tint val="75000"/>
                  </a:prstClr>
                </a:solidFill>
              </a:rPr>
              <a:t>By, Land og Kultur, oktober 2025</a:t>
            </a:r>
          </a:p>
        </p:txBody>
      </p:sp>
    </p:spTree>
    <p:extLst>
      <p:ext uri="{BB962C8B-B14F-4D97-AF65-F5344CB8AC3E}">
        <p14:creationId xmlns:p14="http://schemas.microsoft.com/office/powerpoint/2010/main" val="1225041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8FC5D0-940A-4415-A40A-8B5ED9100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		Registrering af byudviklingsareal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18DF7E23-B92F-40AE-9143-4D70231D06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0496" y="1690688"/>
            <a:ext cx="6512740" cy="4351338"/>
          </a:xfrm>
          <a:prstGeom prst="rect">
            <a:avLst/>
          </a:prstGeom>
        </p:spPr>
      </p:pic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0E51847-2B8D-4DBD-86E8-5053A18CA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r>
              <a:rPr lang="da-DK" dirty="0">
                <a:solidFill>
                  <a:prstClr val="black">
                    <a:tint val="75000"/>
                  </a:prstClr>
                </a:solidFill>
              </a:rPr>
              <a:t>By, Land og Kultur, oktober 2025</a:t>
            </a:r>
          </a:p>
        </p:txBody>
      </p:sp>
      <p:pic>
        <p:nvPicPr>
          <p:cNvPr id="6" name="Billede 5">
            <a:extLst>
              <a:ext uri="{FF2B5EF4-FFF2-40B4-BE49-F238E27FC236}">
                <a16:creationId xmlns:a16="http://schemas.microsoft.com/office/drawing/2014/main" id="{78410498-5E81-4EA5-9CBA-4AC9DD15EA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565" y="2200250"/>
            <a:ext cx="16764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28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71C495-BB39-47FF-BB8E-2CCD13862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		Attributter fra tabellen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95923B23-5B89-4CB2-BC44-585738EE1E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3869" y="1825625"/>
            <a:ext cx="7744262" cy="4351338"/>
          </a:xfrm>
          <a:prstGeom prst="rect">
            <a:avLst/>
          </a:prstGeom>
        </p:spPr>
      </p:pic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CBF1CB3-905C-41B0-9F93-54CD748F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r>
              <a:rPr lang="da-DK" dirty="0">
                <a:solidFill>
                  <a:prstClr val="black">
                    <a:tint val="75000"/>
                  </a:prstClr>
                </a:solidFill>
              </a:rPr>
              <a:t>By, Land og Kultur, oktober 2025</a:t>
            </a:r>
          </a:p>
        </p:txBody>
      </p:sp>
    </p:spTree>
    <p:extLst>
      <p:ext uri="{BB962C8B-B14F-4D97-AF65-F5344CB8AC3E}">
        <p14:creationId xmlns:p14="http://schemas.microsoft.com/office/powerpoint/2010/main" val="111849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BC6CF4EF7161848984099DE8E539725" ma:contentTypeVersion="20" ma:contentTypeDescription="Opret et nyt dokument." ma:contentTypeScope="" ma:versionID="bc87184dd674f1b0591cf914a3b2c57a">
  <xsd:schema xmlns:xsd="http://www.w3.org/2001/XMLSchema" xmlns:xs="http://www.w3.org/2001/XMLSchema" xmlns:p="http://schemas.microsoft.com/office/2006/metadata/properties" xmlns:ns2="d322dc52-48ba-4bbf-a477-ea4913ff420d" xmlns:ns3="2dda2e59-428b-4bb1-94a5-d7f434ce6c58" targetNamespace="http://schemas.microsoft.com/office/2006/metadata/properties" ma:root="true" ma:fieldsID="15f3ef88dce7ed53b6f58b47ce671830" ns2:_="" ns3:_="">
    <xsd:import namespace="d322dc52-48ba-4bbf-a477-ea4913ff420d"/>
    <xsd:import namespace="2dda2e59-428b-4bb1-94a5-d7f434ce6c5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OCR" minOccurs="0"/>
                <xsd:element ref="ns2:SharedWithUsers" minOccurs="0"/>
                <xsd:element ref="ns2:SharedWithDetails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22dc52-48ba-4bbf-a477-ea4913ff420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ærdi for dokument-id" ma:description="Værdien af det dokument-id, der er tildelt dette element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 link til dette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Vedvarende id" ma:description="Behold id ved tilføjelse." ma:hidden="true" ma:internalName="_dlc_DocIdPersistId" ma:readOnly="true">
      <xsd:simpleType>
        <xsd:restriction base="dms:Boolean"/>
      </xsd:simpleType>
    </xsd:element>
    <xsd:element name="SharedWithUsers" ma:index="21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8049fca-4fe9-4ce9-a9cb-87c7166c50ff}" ma:internalName="TaxCatchAll" ma:showField="CatchAllData" ma:web="d322dc52-48ba-4bbf-a477-ea4913ff42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da2e59-428b-4bb1-94a5-d7f434ce6c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Billedmærker" ma:readOnly="false" ma:fieldId="{5cf76f15-5ced-4ddc-b409-7134ff3c332f}" ma:taxonomyMulti="true" ma:sspId="3e2a6c16-752a-429d-9ad3-3799c1f445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322dc52-48ba-4bbf-a477-ea4913ff420d" xsi:nil="true"/>
    <lcf76f155ced4ddcb4097134ff3c332f xmlns="2dda2e59-428b-4bb1-94a5-d7f434ce6c58">
      <Terms xmlns="http://schemas.microsoft.com/office/infopath/2007/PartnerControls"/>
    </lcf76f155ced4ddcb4097134ff3c332f>
    <_dlc_DocId xmlns="d322dc52-48ba-4bbf-a477-ea4913ff420d">ERS5SWV7XM7W-1256204564-27708</_dlc_DocId>
    <_dlc_DocIdUrl xmlns="d322dc52-48ba-4bbf-a477-ea4913ff420d">
      <Url>https://businessregionfyn.sharepoint.com/sites/BI/_layouts/15/DocIdRedir.aspx?ID=ERS5SWV7XM7W-1256204564-27708</Url>
      <Description>ERS5SWV7XM7W-1256204564-27708</Description>
    </_dlc_DocIdUrl>
  </documentManagement>
</p:properties>
</file>

<file path=customXml/itemProps1.xml><?xml version="1.0" encoding="utf-8"?>
<ds:datastoreItem xmlns:ds="http://schemas.openxmlformats.org/officeDocument/2006/customXml" ds:itemID="{BDCD8EFA-20F2-4C01-87B9-9643064983E1}"/>
</file>

<file path=customXml/itemProps2.xml><?xml version="1.0" encoding="utf-8"?>
<ds:datastoreItem xmlns:ds="http://schemas.openxmlformats.org/officeDocument/2006/customXml" ds:itemID="{02A83787-EFE9-442B-A6C2-ED00AAE69445}"/>
</file>

<file path=customXml/itemProps3.xml><?xml version="1.0" encoding="utf-8"?>
<ds:datastoreItem xmlns:ds="http://schemas.openxmlformats.org/officeDocument/2006/customXml" ds:itemID="{8744249C-C10D-48F1-A2D2-A2CAAEE5257F}"/>
</file>

<file path=customXml/itemProps4.xml><?xml version="1.0" encoding="utf-8"?>
<ds:datastoreItem xmlns:ds="http://schemas.openxmlformats.org/officeDocument/2006/customXml" ds:itemID="{A7995154-5D60-49EF-896A-BDEECC2BD97D}"/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525</Words>
  <Application>Microsoft Office PowerPoint</Application>
  <PresentationFormat>Widescreen</PresentationFormat>
  <Paragraphs>57</Paragraphs>
  <Slides>12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Office-tema</vt:lpstr>
      <vt:lpstr>DGNB – bæredygtighedscertificering Årslev</vt:lpstr>
      <vt:lpstr>Fakta om DGNB for byområder</vt:lpstr>
      <vt:lpstr>Bæredygtighed</vt:lpstr>
      <vt:lpstr>Projektområdet der skal DGNB certificeres</vt:lpstr>
      <vt:lpstr>Hvad går GIS opgaven ud på i projektet</vt:lpstr>
      <vt:lpstr>Først fladedigitalisering</vt:lpstr>
      <vt:lpstr>Tilføjelse af attributter</vt:lpstr>
      <vt:lpstr>  Registrering af byudviklingsareal</vt:lpstr>
      <vt:lpstr>  Attributter fra tabellen</vt:lpstr>
      <vt:lpstr>Digitalisering midtvejs</vt:lpstr>
      <vt:lpstr>Opgørelse af bebygget areal</vt:lpstr>
      <vt:lpstr>Spørgsmål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Eksempel på arbejdsprogram  koblet til tidsregistrering af opgaverne</dc:title>
  <dc:creator>Ole Tyrsted Jørgensen (oltyj)</dc:creator>
  <cp:lastModifiedBy>Jørgen Hørslev Hansen (jhhan)</cp:lastModifiedBy>
  <cp:revision>23</cp:revision>
  <dcterms:created xsi:type="dcterms:W3CDTF">2016-10-12T10:18:43Z</dcterms:created>
  <dcterms:modified xsi:type="dcterms:W3CDTF">2025-10-21T06:02:54Z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0x0101005BC6CF4EF7161848984099DE8E539725</vt:lpwstr>
  </property>
  <property fmtid="{D5CDD505-2E9C-101B-9397-08002B2CF9AE}" pid="3" name="_dlc_DocIdItemGuid">
    <vt:lpwstr>04e49a5b-7b54-4551-9790-a3890233d11f</vt:lpwstr>
  </property>
  <property fmtid="{D5CDD505-2E9C-101B-9397-08002B2CF9AE}" pid="4" name="MediaServiceImageTags">
    <vt:lpwstr/>
  </property>
</Properties>
</file>